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2" r:id="rId3"/>
    <p:sldId id="299" r:id="rId4"/>
    <p:sldId id="330" r:id="rId5"/>
    <p:sldId id="300" r:id="rId6"/>
    <p:sldId id="321" r:id="rId7"/>
    <p:sldId id="322" r:id="rId8"/>
    <p:sldId id="271" r:id="rId9"/>
    <p:sldId id="266" r:id="rId10"/>
    <p:sldId id="324" r:id="rId11"/>
    <p:sldId id="323" r:id="rId12"/>
    <p:sldId id="325" r:id="rId13"/>
    <p:sldId id="326" r:id="rId14"/>
    <p:sldId id="304" r:id="rId15"/>
    <p:sldId id="307" r:id="rId16"/>
    <p:sldId id="316" r:id="rId17"/>
    <p:sldId id="308" r:id="rId18"/>
    <p:sldId id="309" r:id="rId19"/>
    <p:sldId id="311" r:id="rId20"/>
    <p:sldId id="327" r:id="rId21"/>
    <p:sldId id="329" r:id="rId22"/>
    <p:sldId id="310" r:id="rId23"/>
    <p:sldId id="305" r:id="rId24"/>
    <p:sldId id="314" r:id="rId25"/>
    <p:sldId id="315" r:id="rId26"/>
    <p:sldId id="317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9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3"/>
    <p:restoredTop sz="92446"/>
  </p:normalViewPr>
  <p:slideViewPr>
    <p:cSldViewPr snapToGrid="0" snapToObjects="1">
      <p:cViewPr varScale="1">
        <p:scale>
          <a:sx n="111" d="100"/>
          <a:sy n="111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FE10-E9D8-0748-B87E-0ADCD55ACCF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88F7-D0B2-1A49-927F-1F28AB2D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DALL-E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2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 want to focus this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README to show Roles and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1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55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1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27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4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2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blogs and examples of how you use it helps build a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8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arguing that the </a:t>
            </a:r>
            <a:r>
              <a:rPr lang="en-US" dirty="0" err="1"/>
              <a:t>tidyverse</a:t>
            </a:r>
            <a:r>
              <a:rPr lang="en-US" dirty="0"/>
              <a:t> changed the way R (and several other languages) think about syntax and data</a:t>
            </a:r>
          </a:p>
          <a:p>
            <a:r>
              <a:rPr lang="en-US" dirty="0"/>
              <a:t>But it isn’t the tool for everything all the time</a:t>
            </a:r>
          </a:p>
          <a:p>
            <a:r>
              <a:rPr lang="en-US" dirty="0"/>
              <a:t>I’ll use examples from the </a:t>
            </a:r>
            <a:r>
              <a:rPr lang="en-US" dirty="0" err="1"/>
              <a:t>tidyverse</a:t>
            </a:r>
            <a:r>
              <a:rPr lang="en-US" dirty="0"/>
              <a:t> so we have a shared language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package is complex and no person knows the whole things, but together we just </a:t>
            </a:r>
            <a:r>
              <a:rPr lang="en-US"/>
              <a:t>might know the whole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9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6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4D8F-C2C9-DA47-94C9-F60E44B14C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datatable/data.table/blob/master/NEWS.md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youtu.be/qLrdYhizEMg?t=1m54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suits sitting at desks with seals heads&#10;&#10;Description automatically generated">
            <a:extLst>
              <a:ext uri="{FF2B5EF4-FFF2-40B4-BE49-F238E27FC236}">
                <a16:creationId xmlns:a16="http://schemas.microsoft.com/office/drawing/2014/main" id="{A3E8D820-F6F7-EA89-4023-C080CF28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4" y="-61893"/>
            <a:ext cx="12205063" cy="697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A094-51C8-3F42-B10D-21F4E79A3B35}"/>
              </a:ext>
            </a:extLst>
          </p:cNvPr>
          <p:cNvSpPr txBox="1"/>
          <p:nvPr/>
        </p:nvSpPr>
        <p:spPr>
          <a:xfrm>
            <a:off x="0" y="648688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Tyson S. Barrett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6B5-5DFC-7B41-BEB0-209F7F602EC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BB850-67CB-8FB1-7C1A-EC986C04D8E9}"/>
              </a:ext>
            </a:extLst>
          </p:cNvPr>
          <p:cNvSpPr/>
          <p:nvPr/>
        </p:nvSpPr>
        <p:spPr>
          <a:xfrm>
            <a:off x="0" y="343914"/>
            <a:ext cx="12205062" cy="1741452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166101" y="343914"/>
            <a:ext cx="69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198263" y="1417688"/>
            <a:ext cx="689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65" y="237225"/>
            <a:ext cx="1689530" cy="19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87367-8CD4-5EA7-9461-94B0E90219B6}"/>
              </a:ext>
            </a:extLst>
          </p:cNvPr>
          <p:cNvSpPr txBox="1"/>
          <p:nvPr/>
        </p:nvSpPr>
        <p:spPr>
          <a:xfrm>
            <a:off x="5379962" y="1788676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6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02A43-CF48-301F-BC31-3CFEC02DE2A5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BE836-862E-664C-866C-E2F1B7AA164C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484F1-713F-3DC3-9A2B-4DB0D1B762C5}"/>
              </a:ext>
            </a:extLst>
          </p:cNvPr>
          <p:cNvSpPr txBox="1"/>
          <p:nvPr/>
        </p:nvSpPr>
        <p:spPr>
          <a:xfrm>
            <a:off x="812119" y="4751472"/>
            <a:ext cx="104951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 # rolling joins!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E59A1-AB74-5438-5997-A02CC4A9F1A9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24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BD177-73BF-DAAA-EEEF-E832C4E9C6EC}"/>
              </a:ext>
            </a:extLst>
          </p:cNvPr>
          <p:cNvSpPr txBox="1"/>
          <p:nvPr/>
        </p:nvSpPr>
        <p:spPr>
          <a:xfrm>
            <a:off x="7946834" y="2631867"/>
            <a:ext cx="3948849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Thoughtful and careful so there are very few breaking changes</a:t>
            </a:r>
          </a:p>
          <a:p>
            <a:endParaRPr lang="en-US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be used in production code safely</a:t>
            </a:r>
          </a:p>
        </p:txBody>
      </p:sp>
    </p:spTree>
    <p:extLst>
      <p:ext uri="{BB962C8B-B14F-4D97-AF65-F5344CB8AC3E}">
        <p14:creationId xmlns:p14="http://schemas.microsoft.com/office/powerpoint/2010/main" val="252378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7A0B-4987-7EDD-2436-AF688D0E63D1}"/>
              </a:ext>
            </a:extLst>
          </p:cNvPr>
          <p:cNvSpPr txBox="1"/>
          <p:nvPr/>
        </p:nvSpPr>
        <p:spPr>
          <a:xfrm>
            <a:off x="4543788" y="4455172"/>
            <a:ext cx="534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More on this in a moment!</a:t>
            </a:r>
          </a:p>
        </p:txBody>
      </p:sp>
    </p:spTree>
    <p:extLst>
      <p:ext uri="{BB962C8B-B14F-4D97-AF65-F5344CB8AC3E}">
        <p14:creationId xmlns:p14="http://schemas.microsoft.com/office/powerpoint/2010/main" val="385402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40CE0-9596-7678-4D58-5A5B9950D81C}"/>
              </a:ext>
            </a:extLst>
          </p:cNvPr>
          <p:cNvSpPr txBox="1"/>
          <p:nvPr/>
        </p:nvSpPr>
        <p:spPr>
          <a:xfrm>
            <a:off x="4062889" y="4586317"/>
            <a:ext cx="6584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Power of all of R + </a:t>
            </a:r>
            <a:r>
              <a:rPr lang="en-US" sz="3600" b="1" dirty="0" err="1">
                <a:solidFill>
                  <a:schemeClr val="accent1"/>
                </a:solidFill>
                <a:latin typeface="+mj-lt"/>
              </a:rPr>
              <a:t>Gforce</a:t>
            </a:r>
            <a:r>
              <a:rPr lang="en-US" sz="3600" b="1" dirty="0">
                <a:solidFill>
                  <a:schemeClr val="accent1"/>
                </a:solidFill>
                <a:latin typeface="+mj-lt"/>
              </a:rPr>
              <a:t> + grouped optimization (more on this later!)</a:t>
            </a:r>
          </a:p>
        </p:txBody>
      </p:sp>
    </p:spTree>
    <p:extLst>
      <p:ext uri="{BB962C8B-B14F-4D97-AF65-F5344CB8AC3E}">
        <p14:creationId xmlns:p14="http://schemas.microsoft.com/office/powerpoint/2010/main" val="64135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Grant from NSF (PI = Toby Hocking) to create new governance and support its development (NSF POSE program, project #2303612)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Re-invigorated development and new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Ways to engage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79052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9EE72-5CDE-85DD-F962-C6F73FF1FA1B}"/>
              </a:ext>
            </a:extLst>
          </p:cNvPr>
          <p:cNvSpPr txBox="1"/>
          <p:nvPr/>
        </p:nvSpPr>
        <p:spPr>
          <a:xfrm>
            <a:off x="859960" y="515633"/>
            <a:ext cx="10472077" cy="569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 semi-democratic approach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become any role in data.table by submitting PR and votes from the community (and no strong pushback)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help shape the development of the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One aspect of the governance is the “what is possible for development” which can be updated</a:t>
            </a:r>
          </a:p>
        </p:txBody>
      </p:sp>
    </p:spTree>
    <p:extLst>
      <p:ext uri="{BB962C8B-B14F-4D97-AF65-F5344CB8AC3E}">
        <p14:creationId xmlns:p14="http://schemas.microsoft.com/office/powerpoint/2010/main" val="2096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CCF6F-B370-80BB-09C1-4B5718AB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288151"/>
            <a:ext cx="7772400" cy="4569849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036B744-F24E-ACA3-7416-BC03B4F0B819}"/>
              </a:ext>
            </a:extLst>
          </p:cNvPr>
          <p:cNvSpPr txBox="1"/>
          <p:nvPr/>
        </p:nvSpPr>
        <p:spPr>
          <a:xfrm>
            <a:off x="8436001" y="2458402"/>
            <a:ext cx="334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41 new features!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C745-6C1C-B8D4-2FE4-2DC32DF976C7}"/>
              </a:ext>
            </a:extLst>
          </p:cNvPr>
          <p:cNvSpPr txBox="1"/>
          <p:nvPr/>
        </p:nvSpPr>
        <p:spPr>
          <a:xfrm>
            <a:off x="8530225" y="3108585"/>
            <a:ext cx="31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several fixes and speed ups</a:t>
            </a:r>
          </a:p>
        </p:txBody>
      </p:sp>
    </p:spTree>
    <p:extLst>
      <p:ext uri="{BB962C8B-B14F-4D97-AF65-F5344CB8AC3E}">
        <p14:creationId xmlns:p14="http://schemas.microsoft.com/office/powerpoint/2010/main" val="250657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1340F-E1D2-F7B8-3993-F12461EA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473722"/>
            <a:ext cx="11242878" cy="2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3B9E4-0590-0F4A-C6F4-3BEB4EE9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Am I?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36B0-827A-8E4A-854A-903791ED0E28}"/>
              </a:ext>
            </a:extLst>
          </p:cNvPr>
          <p:cNvSpPr txBox="1"/>
          <p:nvPr/>
        </p:nvSpPr>
        <p:spPr>
          <a:xfrm>
            <a:off x="408672" y="1685109"/>
            <a:ext cx="1124287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 "maintainer" of </a:t>
            </a:r>
            <a:r>
              <a:rPr lang="en-US" sz="3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(more on this at the end!)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PhD in Quantitative Psychology (Bachelor’s in Economics)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user since 2016, contributor since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Author/maintainer of 6 other R packages (3 on CRAN)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Currently managing a team of researchers at Highmark Health (lots of big data wrangling and cleaning)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CEO of Barrett Evaluation, LLC (big talk for I consult on projects with big data)</a:t>
            </a:r>
          </a:p>
        </p:txBody>
      </p:sp>
    </p:spTree>
    <p:extLst>
      <p:ext uri="{BB962C8B-B14F-4D97-AF65-F5344CB8AC3E}">
        <p14:creationId xmlns:p14="http://schemas.microsoft.com/office/powerpoint/2010/main" val="34510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79D1F-91E8-7D79-08E6-87673EE49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0CF6B-F2E4-ECFF-E719-9819A549888C}"/>
              </a:ext>
            </a:extLst>
          </p:cNvPr>
          <p:cNvSpPr txBox="1"/>
          <p:nvPr/>
        </p:nvSpPr>
        <p:spPr>
          <a:xfrm>
            <a:off x="231494" y="2377133"/>
            <a:ext cx="1171357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This is important because of non-standard evaluation</a:t>
            </a:r>
          </a:p>
          <a:p>
            <a:endParaRPr lang="en-US" sz="1600" dirty="0">
              <a:latin typeface="+mj-lt"/>
            </a:endParaRPr>
          </a:p>
          <a:p>
            <a:r>
              <a:rPr lang="en-US" sz="2800" dirty="0">
                <a:latin typeface="+mj-lt"/>
              </a:rPr>
              <a:t>R needs to be told if this is an object or something it should look for inside of another object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6A8377-4044-9EB0-2586-D9242A2C28BB}"/>
              </a:ext>
            </a:extLst>
          </p:cNvPr>
          <p:cNvSpPr/>
          <p:nvPr/>
        </p:nvSpPr>
        <p:spPr>
          <a:xfrm>
            <a:off x="461092" y="5879939"/>
            <a:ext cx="464884" cy="54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1E1A5-045D-EE71-6847-0060EC03803F}"/>
              </a:ext>
            </a:extLst>
          </p:cNvPr>
          <p:cNvSpPr/>
          <p:nvPr/>
        </p:nvSpPr>
        <p:spPr>
          <a:xfrm>
            <a:off x="925976" y="5879379"/>
            <a:ext cx="276350" cy="54856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C769F-5051-8B66-E110-98EF1EABE0BE}"/>
              </a:ext>
            </a:extLst>
          </p:cNvPr>
          <p:cNvSpPr txBox="1"/>
          <p:nvPr/>
        </p:nvSpPr>
        <p:spPr>
          <a:xfrm>
            <a:off x="459810" y="2318100"/>
            <a:ext cx="11357941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library(data.table)</a:t>
            </a:r>
          </a:p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DT = data.table(x = 1:5, y = 5:1)</a:t>
            </a:r>
          </a:p>
          <a:p>
            <a:endParaRPr lang="en-US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 = function(dt,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mutate]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custom(DT, "thing",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ERROR</a:t>
            </a:r>
          </a:p>
          <a:p>
            <a:endParaRPr lang="en-US" sz="1800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 = function(dt,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mutate,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env = list(mutate = substitute(mutate))]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custom2(DT, "thing",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works!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C14EC-2F08-E81A-158D-A441520DA803}"/>
              </a:ext>
            </a:extLst>
          </p:cNvPr>
          <p:cNvSpPr txBox="1"/>
          <p:nvPr/>
        </p:nvSpPr>
        <p:spPr>
          <a:xfrm>
            <a:off x="7994930" y="2864567"/>
            <a:ext cx="3174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x     y thing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&lt;int&gt; &lt;int&gt; &lt;int&gt;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1:     1     5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2:     2     4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3:     3     3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4:     4     2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5:     5     1     6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7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6C165-9B30-F6A5-DBA7-17CA8E71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1" y="2645905"/>
            <a:ext cx="11179124" cy="22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9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GitHub Issue Tracker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698B9-B83A-EB75-B27E-DFFCB158F884}"/>
              </a:ext>
            </a:extLst>
          </p:cNvPr>
          <p:cNvSpPr/>
          <p:nvPr/>
        </p:nvSpPr>
        <p:spPr>
          <a:xfrm>
            <a:off x="630521" y="5235271"/>
            <a:ext cx="10799180" cy="8449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</a:rPr>
              <a:t>New pull request testing that assesses speed regressions (or benefits) from a new pull request!</a:t>
            </a:r>
          </a:p>
        </p:txBody>
      </p:sp>
    </p:spTree>
    <p:extLst>
      <p:ext uri="{BB962C8B-B14F-4D97-AF65-F5344CB8AC3E}">
        <p14:creationId xmlns:p14="http://schemas.microsoft.com/office/powerpoint/2010/main" val="383825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465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“Seal of Approval”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DAD5-DE28-C4A0-C6F4-0B80515F67A1}"/>
              </a:ext>
            </a:extLst>
          </p:cNvPr>
          <p:cNvSpPr txBox="1"/>
          <p:nvPr/>
        </p:nvSpPr>
        <p:spPr>
          <a:xfrm>
            <a:off x="1859351" y="4431512"/>
            <a:ext cx="8080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/data.table/issues/5723</a:t>
            </a:r>
          </a:p>
        </p:txBody>
      </p:sp>
    </p:spTree>
    <p:extLst>
      <p:ext uri="{BB962C8B-B14F-4D97-AF65-F5344CB8AC3E}">
        <p14:creationId xmlns:p14="http://schemas.microsoft.com/office/powerpoint/2010/main" val="210625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7406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Vote on GitHub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83964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Talk, publish about it</a:t>
            </a:r>
          </a:p>
        </p:txBody>
      </p:sp>
    </p:spTree>
    <p:extLst>
      <p:ext uri="{BB962C8B-B14F-4D97-AF65-F5344CB8AC3E}">
        <p14:creationId xmlns:p14="http://schemas.microsoft.com/office/powerpoint/2010/main" val="210630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7646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9" y="4935649"/>
            <a:ext cx="820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Slides at 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/teaching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732235" cy="83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56988" y="353451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4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2403322" y="1235170"/>
            <a:ext cx="738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Arun Srinivasan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the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data.table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95AE9-C92A-DFCF-EB54-E476240B2799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1225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/>
              <a:t>“</a:t>
            </a:r>
            <a:r>
              <a:rPr lang="en-US" sz="5200" dirty="0" err="1"/>
              <a:t>dplyr</a:t>
            </a:r>
            <a:r>
              <a:rPr lang="en-US" sz="5200" dirty="0"/>
              <a:t> will be the death of </a:t>
            </a:r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54936-D43E-128F-DE51-C129ADDDAA19}"/>
              </a:ext>
            </a:extLst>
          </p:cNvPr>
          <p:cNvSpPr txBox="1"/>
          <p:nvPr/>
        </p:nvSpPr>
        <p:spPr>
          <a:xfrm>
            <a:off x="627017" y="1307798"/>
            <a:ext cx="918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attendee said to Matt </a:t>
            </a:r>
            <a:r>
              <a:rPr lang="en-US" dirty="0" err="1"/>
              <a:t>Dowle</a:t>
            </a:r>
            <a:r>
              <a:rPr lang="en-US" dirty="0"/>
              <a:t> (creator of data.table) at an R Finance Conference a decade ago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1026" name="Picture 2" descr="It'S Alive GIF">
            <a:extLst>
              <a:ext uri="{FF2B5EF4-FFF2-40B4-BE49-F238E27FC236}">
                <a16:creationId xmlns:a16="http://schemas.microsoft.com/office/drawing/2014/main" id="{6B4A2B79-1598-FFB8-2EC5-E18B3B68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94" y="1982933"/>
            <a:ext cx="7501466" cy="4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9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78266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 is complex!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0DBE8-58EA-1CAD-49D8-2FDD3D5D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2" y="1826573"/>
            <a:ext cx="11952796" cy="38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11242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Why (still) use 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developments!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“management”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features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ways to engage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4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914400" y="2649356"/>
            <a:ext cx="9836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+mj-lt"/>
              </a:rPr>
              <a:t>But there’s new tools, why not use those??</a:t>
            </a:r>
          </a:p>
        </p:txBody>
      </p:sp>
    </p:spTree>
    <p:extLst>
      <p:ext uri="{BB962C8B-B14F-4D97-AF65-F5344CB8AC3E}">
        <p14:creationId xmlns:p14="http://schemas.microsoft.com/office/powerpoint/2010/main" val="202897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2157269" y="3136612"/>
            <a:ext cx="733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But there’s new tools, why not use those??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8C993-2731-7B15-780B-78FA4812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7C0D9-0962-C717-714B-8C9879E5744A}"/>
              </a:ext>
            </a:extLst>
          </p:cNvPr>
          <p:cNvSpPr txBox="1"/>
          <p:nvPr/>
        </p:nvSpPr>
        <p:spPr>
          <a:xfrm>
            <a:off x="5314681" y="2526527"/>
            <a:ext cx="6336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 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has more features than many of these: it can interact with data since you still have all of the tools in R to work with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ED2626-C6CA-178A-AAA3-E2A72FE8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681135-681F-F011-0708-96EE8059DA45}"/>
              </a:ext>
            </a:extLst>
          </p:cNvPr>
          <p:cNvSpPr txBox="1"/>
          <p:nvPr/>
        </p:nvSpPr>
        <p:spPr>
          <a:xfrm>
            <a:off x="3493821" y="2124348"/>
            <a:ext cx="8565026" cy="25545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Fira Code" panose="020B0509050000020004" pitchFamily="49" charset="0"/>
                <a:ea typeface="Fira Code" panose="020B0509050000020004" pitchFamily="49" charset="0"/>
                <a:cs typeface="+mn-cs"/>
              </a:rPr>
              <a:t>data.table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has more features than many of these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(it can interact with data with all of the tools in R, including custom functions)</a:t>
            </a:r>
          </a:p>
        </p:txBody>
      </p:sp>
    </p:spTree>
    <p:extLst>
      <p:ext uri="{BB962C8B-B14F-4D97-AF65-F5344CB8AC3E}">
        <p14:creationId xmlns:p14="http://schemas.microsoft.com/office/powerpoint/2010/main" val="308579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1570</Words>
  <Application>Microsoft Macintosh PowerPoint</Application>
  <PresentationFormat>Widescreen</PresentationFormat>
  <Paragraphs>258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Fira Code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Barrett</dc:creator>
  <cp:lastModifiedBy>Tyson Barrett</cp:lastModifiedBy>
  <cp:revision>182</cp:revision>
  <dcterms:created xsi:type="dcterms:W3CDTF">2019-12-13T21:57:51Z</dcterms:created>
  <dcterms:modified xsi:type="dcterms:W3CDTF">2024-05-18T06:05:39Z</dcterms:modified>
</cp:coreProperties>
</file>